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2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0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5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" y="0"/>
            <a:ext cx="314680" cy="6858000"/>
          </a:xfrm>
          <a:prstGeom prst="rect">
            <a:avLst/>
          </a:prstGeom>
          <a:solidFill>
            <a:srgbClr val="C32330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554" y="1506634"/>
            <a:ext cx="8159218" cy="4082066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800100" indent="-342900">
              <a:buClrTx/>
              <a:buFont typeface="Arial"/>
              <a:buChar char="•"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57300" indent="-342900">
              <a:buClrTx/>
              <a:buFont typeface="Arial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57350" indent="-285750">
              <a:buClrTx/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114550" indent="-285750">
              <a:buClrTx/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  <a:prstGeom prst="rect">
            <a:avLst/>
          </a:prstGeom>
          <a:solidFill>
            <a:srgbClr val="C32330"/>
          </a:solidFill>
          <a:ln>
            <a:solidFill>
              <a:srgbClr val="850101"/>
            </a:solidFill>
          </a:ln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YorkUThemeHor(cmyk)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9374" y="5989862"/>
            <a:ext cx="1399713" cy="61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7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E528-199A-7346-A821-8465C497C5E6}" type="datetimeFigureOut">
              <a:rPr lang="en-US" smtClean="0"/>
              <a:t>2016-10-02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3D3A-873E-0C4B-8F2A-226C45DD3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mtrr.blog.yorku.ca/year-one-practicum-assessment-information-documentation/" TargetMode="External"/><Relationship Id="rId3" Type="http://schemas.openxmlformats.org/officeDocument/2006/relationships/hyperlink" Target="mailto:dvetter@edu.yorku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oct.ca/public/professional-standard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0"/>
            <a:ext cx="5811308" cy="2806700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05200"/>
            <a:ext cx="6371657" cy="28892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3916" r="5515" b="3395"/>
          <a:stretch/>
        </p:blipFill>
        <p:spPr>
          <a:xfrm>
            <a:off x="5029200" y="1600200"/>
            <a:ext cx="378638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62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0"/>
    </mc:Choice>
    <mc:Fallback>
      <p:transition xmlns:p14="http://schemas.microsoft.com/office/powerpoint/2010/main" spd="slow"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</p:spPr>
        <p:txBody>
          <a:bodyPr/>
          <a:lstStyle/>
          <a:p>
            <a:r>
              <a:rPr lang="en-US" sz="3600" dirty="0" smtClean="0"/>
              <a:t>Questions</a:t>
            </a:r>
            <a:r>
              <a:rPr lang="en-US" sz="3600" dirty="0"/>
              <a:t> </a:t>
            </a:r>
            <a:r>
              <a:rPr lang="en-US" sz="3600" dirty="0" smtClean="0"/>
              <a:t>???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6541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hlinkClick r:id="rId2"/>
              </a:rPr>
              <a:t>http://</a:t>
            </a:r>
            <a:r>
              <a:rPr lang="en-US" sz="2000" b="1" dirty="0" err="1" smtClean="0">
                <a:hlinkClick r:id="rId2"/>
              </a:rPr>
              <a:t>mtrr.blog.yorku.ca</a:t>
            </a:r>
            <a:r>
              <a:rPr lang="en-US" sz="2000" b="1" dirty="0">
                <a:hlinkClick r:id="rId2"/>
              </a:rPr>
              <a:t>/year-one-practicum-assessment-information-documentation/</a:t>
            </a: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OR</a:t>
            </a: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Contact your Practicum Facilitator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OR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Diane Vetter, Practicum Coordinator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Email</a:t>
            </a:r>
            <a:r>
              <a:rPr lang="en-US" sz="2000" dirty="0"/>
              <a:t>: </a:t>
            </a:r>
            <a:r>
              <a:rPr lang="en-US" sz="2000" u="sng" dirty="0" smtClean="0">
                <a:hlinkClick r:id="rId3"/>
              </a:rPr>
              <a:t>dvetter@edu.yorku.ca</a:t>
            </a:r>
            <a:r>
              <a:rPr lang="en-US" sz="2000" u="sng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942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554" y="272858"/>
            <a:ext cx="8159218" cy="1034288"/>
          </a:xfrm>
        </p:spPr>
        <p:txBody>
          <a:bodyPr/>
          <a:lstStyle/>
          <a:p>
            <a:r>
              <a:rPr lang="en-US" sz="3600" dirty="0" smtClean="0"/>
              <a:t>Objective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6541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The objective of creating a portfolio is to have one focused collection of evidence that documents TC success in meeting the learning outcomes.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The presentation should be professional.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Digital or hard copy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/>
              <a:t>Easy to follow </a:t>
            </a:r>
          </a:p>
        </p:txBody>
      </p:sp>
    </p:spTree>
    <p:extLst>
      <p:ext uri="{BB962C8B-B14F-4D97-AF65-F5344CB8AC3E}">
        <p14:creationId xmlns:p14="http://schemas.microsoft.com/office/powerpoint/2010/main" val="2739822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327459"/>
            <a:ext cx="8159218" cy="5044722"/>
          </a:xfrm>
        </p:spPr>
        <p:txBody>
          <a:bodyPr/>
          <a:lstStyle/>
          <a:p>
            <a:r>
              <a:rPr lang="en-US" dirty="0" smtClean="0"/>
              <a:t>The portfolio should be organized to provide easy access for the reader.</a:t>
            </a:r>
          </a:p>
          <a:p>
            <a:r>
              <a:rPr lang="en-US" dirty="0" smtClean="0"/>
              <a:t>Organization strategies may vary.  Some TCs may prefer to organize evidence by learning outcomes, others may prefer to organize by OCT Standards of Practice, yet others may choose a personally relevant theme (e.g.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eadership,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ngagements with learning,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chievements,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lans for future learning - LEAP).</a:t>
            </a:r>
          </a:p>
          <a:p>
            <a:r>
              <a:rPr lang="en-US" dirty="0" smtClean="0"/>
              <a:t>Regardless of the organization strategy, the reader should be able to easily identify the evidence that demonstrates TC achievement of the learning outcomes.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506633"/>
            <a:ext cx="8159218" cy="50014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Evidence may include, but is not limited to,</a:t>
            </a:r>
          </a:p>
          <a:p>
            <a:r>
              <a:rPr lang="en-US" dirty="0" smtClean="0"/>
              <a:t>A narrative text that describes an activity, event attended, coursework completed, or inquiry undertaken that is relevant to the achievement of a learning outcome</a:t>
            </a:r>
          </a:p>
          <a:p>
            <a:r>
              <a:rPr lang="en-US" dirty="0" smtClean="0"/>
              <a:t>A photo of a project or activity (bulletin board, Terry Fox walk, participation in school open house, etc.), a certificate, or a sample of student work (with permission).</a:t>
            </a:r>
          </a:p>
          <a:p>
            <a:r>
              <a:rPr lang="en-US" dirty="0" smtClean="0"/>
              <a:t>Lesson plans, reflections on teaching and learning,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8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327458"/>
            <a:ext cx="8159218" cy="5463202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100" dirty="0"/>
              <a:t>Engage in participant observation to understand the role of all </a:t>
            </a:r>
            <a:r>
              <a:rPr lang="en-US" sz="2100" dirty="0" smtClean="0"/>
              <a:t>stakeholders </a:t>
            </a:r>
            <a:r>
              <a:rPr lang="en-US" sz="2100" dirty="0"/>
              <a:t>in creating and sustaining an engaging, inclusive, safe and equitable learning environment.  </a:t>
            </a:r>
            <a:endParaRPr lang="en-CA" sz="2100" dirty="0"/>
          </a:p>
          <a:p>
            <a:pPr lvl="1"/>
            <a:r>
              <a:rPr lang="en-US" sz="2100" dirty="0" smtClean="0"/>
              <a:t>Did I get to know the community by taking a community walk or attending a community event? If not, what are your plans?</a:t>
            </a:r>
          </a:p>
          <a:p>
            <a:pPr lvl="1"/>
            <a:r>
              <a:rPr lang="en-US" sz="2100" dirty="0" smtClean="0"/>
              <a:t>Did I have have an opportunity to speak to parents, or if not possible, to facilitate a conversation with parents of family or friends to understand parental concerns in education?</a:t>
            </a:r>
          </a:p>
          <a:p>
            <a:pPr lvl="1"/>
            <a:r>
              <a:rPr lang="en-US" sz="2100" dirty="0" smtClean="0"/>
              <a:t>Did I inquire into Ministry initiatives</a:t>
            </a:r>
            <a:r>
              <a:rPr lang="en-US" sz="2100" dirty="0"/>
              <a:t> </a:t>
            </a:r>
            <a:r>
              <a:rPr lang="en-US" sz="2100" dirty="0" smtClean="0"/>
              <a:t>or policies online, through my coursework or in other ways (following news or social media)?</a:t>
            </a:r>
          </a:p>
          <a:p>
            <a:pPr lvl="1"/>
            <a:r>
              <a:rPr lang="en-US" sz="2100" dirty="0" smtClean="0"/>
              <a:t>Did I make an effort to understand the roles of the EA, SERT, Teacher-Librarian, FSL or other non-classroom teacher, Guidance Teacher or Principal?</a:t>
            </a:r>
            <a:endParaRPr lang="en-US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learning outcome…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0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554" y="1506634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sz="2100" dirty="0"/>
              <a:t>Demonstrate a professional manner in keeping with the Ontario College of Teachers Standards of Practice and Ethical Standards of Practice (</a:t>
            </a:r>
            <a:r>
              <a:rPr lang="en-US" sz="2100" u="sng" dirty="0">
                <a:hlinkClick r:id="rId2"/>
              </a:rPr>
              <a:t>https://www.oct.ca/public/professional-standards</a:t>
            </a:r>
            <a:r>
              <a:rPr lang="en-US" sz="2100" dirty="0"/>
              <a:t>).</a:t>
            </a:r>
            <a:endParaRPr lang="en-CA" sz="2100" dirty="0"/>
          </a:p>
          <a:p>
            <a:r>
              <a:rPr lang="en-US" sz="2100" dirty="0" smtClean="0"/>
              <a:t>How did my manner of interaction and communication demonstrate that I upheld all OCT Standards and Ethical Standards?</a:t>
            </a:r>
          </a:p>
          <a:p>
            <a:r>
              <a:rPr lang="en-US" sz="2100" dirty="0" smtClean="0"/>
              <a:t>Did I maintain a self-assessment checklist?</a:t>
            </a:r>
          </a:p>
          <a:p>
            <a:r>
              <a:rPr lang="en-US" sz="2100" dirty="0" smtClean="0"/>
              <a:t>Did I interact respectfully, maintain confidentiality and sustain an equity mindset?</a:t>
            </a:r>
          </a:p>
          <a:p>
            <a:r>
              <a:rPr lang="en-US" sz="2100" dirty="0" smtClean="0"/>
              <a:t>Did I participate fully during and beyond the school day?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learning outcome…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learning outcome…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85554" y="1506633"/>
            <a:ext cx="8159218" cy="5463201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Develop professional relationships with students, teachers, other teacher candidates, school staff, parents and others.</a:t>
            </a:r>
            <a:endParaRPr lang="en-CA" dirty="0"/>
          </a:p>
          <a:p>
            <a:r>
              <a:rPr lang="en-US" dirty="0" smtClean="0"/>
              <a:t>What are some examples of my engagement in ongoing professional dialogue?</a:t>
            </a:r>
          </a:p>
          <a:p>
            <a:r>
              <a:rPr lang="en-US" dirty="0" smtClean="0"/>
              <a:t>What examples can I share to demonstrate I exhibited a positive attitude to school and community?</a:t>
            </a:r>
          </a:p>
          <a:p>
            <a:r>
              <a:rPr lang="en-US" dirty="0" smtClean="0"/>
              <a:t>Which co-curricular or school clubs or events did I participate in?</a:t>
            </a:r>
          </a:p>
          <a:p>
            <a:r>
              <a:rPr lang="en-US" dirty="0" smtClean="0"/>
              <a:t>How did I demonstrate my professionalism when communicating with the school community?</a:t>
            </a:r>
          </a:p>
        </p:txBody>
      </p:sp>
    </p:spTree>
    <p:extLst>
      <p:ext uri="{BB962C8B-B14F-4D97-AF65-F5344CB8AC3E}">
        <p14:creationId xmlns:p14="http://schemas.microsoft.com/office/powerpoint/2010/main" val="403070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learning outcome…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85554" y="1307146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en-US" dirty="0"/>
              <a:t>Actively engage 100% of the day in the work of the school to support student learning.</a:t>
            </a:r>
            <a:endParaRPr lang="en-CA" dirty="0"/>
          </a:p>
          <a:p>
            <a:r>
              <a:rPr lang="en-US" dirty="0" smtClean="0"/>
              <a:t>What might a “day in the life of a TC” look like in my host classroom?  (Attach a narrative or graphic representation to provide evidence.)</a:t>
            </a:r>
          </a:p>
          <a:p>
            <a:r>
              <a:rPr lang="en-US" dirty="0" smtClean="0"/>
              <a:t>Did I consistently work with small groups, individuals and co-teach with my mentor?  (Include a photo of an activity you did – no student photos, please)</a:t>
            </a:r>
          </a:p>
          <a:p>
            <a:r>
              <a:rPr lang="en-US" dirty="0" smtClean="0"/>
              <a:t>Did I keep a learning log in my practicum binder? (Include a copy)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87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learning outcome…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685554" y="1307146"/>
            <a:ext cx="8159218" cy="484269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Reflect on how the school structure (physical environment, committees, extra-curricular activities, etc.) impacts student learning. </a:t>
            </a:r>
            <a:endParaRPr lang="en-CA" dirty="0"/>
          </a:p>
          <a:p>
            <a:r>
              <a:rPr lang="en-US" dirty="0" smtClean="0"/>
              <a:t>Did I consider the impact of environment when engaging with students? (Include an example of your reflections)</a:t>
            </a:r>
          </a:p>
          <a:p>
            <a:r>
              <a:rPr lang="en-US" dirty="0" smtClean="0"/>
              <a:t> How did I contribute to the school environment (started a club, created a bulletin board, helped to coach a team)?</a:t>
            </a:r>
          </a:p>
          <a:p>
            <a:r>
              <a:rPr lang="en-US" dirty="0" smtClean="0"/>
              <a:t>How will </a:t>
            </a:r>
            <a:r>
              <a:rPr lang="en-US" smtClean="0"/>
              <a:t>my recent observations </a:t>
            </a:r>
            <a:r>
              <a:rPr lang="en-US" dirty="0" smtClean="0"/>
              <a:t>and thoughts impact my teaching when I have a classroom of my own?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530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775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Objective</vt:lpstr>
      <vt:lpstr>Organization</vt:lpstr>
      <vt:lpstr>What is evidence?</vt:lpstr>
      <vt:lpstr>Questions by learning outcome…</vt:lpstr>
      <vt:lpstr>Questions by learning outcome… </vt:lpstr>
      <vt:lpstr>Questions by learning outcome…</vt:lpstr>
      <vt:lpstr>Questions by learning outcome…</vt:lpstr>
      <vt:lpstr>Questions by learning outcome…</vt:lpstr>
      <vt:lpstr>Questions 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dianev</dc:creator>
  <cp:lastModifiedBy>dianev</cp:lastModifiedBy>
  <cp:revision>1</cp:revision>
  <dcterms:created xsi:type="dcterms:W3CDTF">2016-10-02T20:54:12Z</dcterms:created>
  <dcterms:modified xsi:type="dcterms:W3CDTF">2016-10-02T20:57:57Z</dcterms:modified>
</cp:coreProperties>
</file>